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93"/>
    <p:restoredTop sz="94655"/>
  </p:normalViewPr>
  <p:slideViewPr>
    <p:cSldViewPr snapToGrid="0" snapToObjects="1">
      <p:cViewPr varScale="1">
        <p:scale>
          <a:sx n="90" d="100"/>
          <a:sy n="90" d="100"/>
        </p:scale>
        <p:origin x="216" y="4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jpeg>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5/6/20</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2192445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5/6/20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88209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5/6/20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696413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5/6/20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780631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5/6/20</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4670545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5/6/20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807224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5/6/20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76659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5/6/20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751232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5/6/20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9610718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5/6/20</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3688360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5/6/20</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09522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6FA2B21-3FCD-4721-B95C-427943F61125}" type="datetime1">
              <a:rPr lang="en-US" smtClean="0"/>
              <a:t>5/6/20</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10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15306600"/>
      </p:ext>
    </p:extLst>
  </p:cSld>
  <p:clrMap bg1="lt1" tx1="dk1" bg2="lt2" tx2="dk2" accent1="accent1" accent2="accent2" accent3="accent3" accent4="accent4" accent5="accent5" accent6="accent6" hlink="hlink" folHlink="folHlink"/>
  <p:sldLayoutIdLst>
    <p:sldLayoutId id="2147483716" r:id="rId1"/>
    <p:sldLayoutId id="2147483715" r:id="rId2"/>
    <p:sldLayoutId id="2147483714" r:id="rId3"/>
    <p:sldLayoutId id="2147483713" r:id="rId4"/>
    <p:sldLayoutId id="2147483712" r:id="rId5"/>
    <p:sldLayoutId id="2147483711" r:id="rId6"/>
    <p:sldLayoutId id="2147483710" r:id="rId7"/>
    <p:sldLayoutId id="2147483709" r:id="rId8"/>
    <p:sldLayoutId id="2147483708" r:id="rId9"/>
    <p:sldLayoutId id="2147483707" r:id="rId10"/>
    <p:sldLayoutId id="2147483706" r:id="rId11"/>
  </p:sldLayoutIdLst>
  <p:hf sldNum="0" hdr="0" ftr="0" dt="0"/>
  <p:txStyles>
    <p:titleStyle>
      <a:lvl1pPr algn="l" defTabSz="914400" rtl="0" eaLnBrk="1" latinLnBrk="0" hangingPunct="1">
        <a:lnSpc>
          <a:spcPct val="90000"/>
        </a:lnSpc>
        <a:spcBef>
          <a:spcPct val="0"/>
        </a:spcBef>
        <a:buNone/>
        <a:defRPr lang="en-US" sz="4800" i="1" kern="1200" cap="none" spc="-7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7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5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ata.bathhacked.org/datasets/bath-north-east-somerset-postcode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 Id="rId6" Type="http://schemas.openxmlformats.org/officeDocument/2006/relationships/image" Target="../media/image9.tiff"/><Relationship Id="rId5" Type="http://schemas.openxmlformats.org/officeDocument/2006/relationships/image" Target="../media/image8.tiff"/><Relationship Id="rId4" Type="http://schemas.openxmlformats.org/officeDocument/2006/relationships/image" Target="../media/image7.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picture containing indoor, red, television, room&#10;&#10;Description automatically generated">
            <a:extLst>
              <a:ext uri="{FF2B5EF4-FFF2-40B4-BE49-F238E27FC236}">
                <a16:creationId xmlns:a16="http://schemas.microsoft.com/office/drawing/2014/main" id="{B7B6E684-CB9A-45B2-85CD-3DB16FADC35D}"/>
              </a:ext>
            </a:extLst>
          </p:cNvPr>
          <p:cNvPicPr>
            <a:picLocks noChangeAspect="1"/>
          </p:cNvPicPr>
          <p:nvPr/>
        </p:nvPicPr>
        <p:blipFill rotWithShape="1">
          <a:blip r:embed="rId2">
            <a:alphaModFix/>
          </a:blip>
          <a:srcRect t="4218" b="20782"/>
          <a:stretch/>
        </p:blipFill>
        <p:spPr>
          <a:xfrm>
            <a:off x="1" y="10"/>
            <a:ext cx="12191999" cy="6857989"/>
          </a:xfrm>
          <a:prstGeom prst="rect">
            <a:avLst/>
          </a:prstGeom>
        </p:spPr>
      </p:pic>
      <p:sp>
        <p:nvSpPr>
          <p:cNvPr id="9" name="Rectangle 8">
            <a:extLst>
              <a:ext uri="{FF2B5EF4-FFF2-40B4-BE49-F238E27FC236}">
                <a16:creationId xmlns:a16="http://schemas.microsoft.com/office/drawing/2014/main" id="{87FD26E4-041F-4EF2-B92D-6034C0F8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937549"/>
            <a:ext cx="12191999" cy="5058137"/>
          </a:xfrm>
          <a:prstGeom prst="rect">
            <a:avLst/>
          </a:prstGeom>
          <a:gradFill flip="none" rotWithShape="1">
            <a:gsLst>
              <a:gs pos="50000">
                <a:schemeClr val="bg1">
                  <a:alpha val="30000"/>
                </a:schemeClr>
              </a:gs>
              <a:gs pos="80000">
                <a:schemeClr val="bg1">
                  <a:alpha val="15000"/>
                </a:schemeClr>
              </a:gs>
              <a:gs pos="0">
                <a:schemeClr val="bg1">
                  <a:alpha val="0"/>
                </a:schemeClr>
              </a:gs>
              <a:gs pos="20000">
                <a:schemeClr val="bg1">
                  <a:alpha val="15000"/>
                </a:schemeClr>
              </a:gs>
              <a:gs pos="100000">
                <a:schemeClr val="bg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8850E3-5A2E-C14A-B188-637FEFB397FC}"/>
              </a:ext>
            </a:extLst>
          </p:cNvPr>
          <p:cNvSpPr>
            <a:spLocks noGrp="1"/>
          </p:cNvSpPr>
          <p:nvPr>
            <p:ph type="ctrTitle"/>
          </p:nvPr>
        </p:nvSpPr>
        <p:spPr>
          <a:xfrm>
            <a:off x="1374322" y="1179739"/>
            <a:ext cx="9443357" cy="2753880"/>
          </a:xfrm>
        </p:spPr>
        <p:txBody>
          <a:bodyPr anchor="b">
            <a:normAutofit/>
          </a:bodyPr>
          <a:lstStyle/>
          <a:p>
            <a:r>
              <a:rPr lang="en-GB" dirty="0"/>
              <a:t>Opening a Pub in Bath </a:t>
            </a:r>
          </a:p>
        </p:txBody>
      </p:sp>
      <p:sp>
        <p:nvSpPr>
          <p:cNvPr id="3" name="Subtitle 2">
            <a:extLst>
              <a:ext uri="{FF2B5EF4-FFF2-40B4-BE49-F238E27FC236}">
                <a16:creationId xmlns:a16="http://schemas.microsoft.com/office/drawing/2014/main" id="{8973804E-A4FA-B24B-BD83-00B0DE64F332}"/>
              </a:ext>
            </a:extLst>
          </p:cNvPr>
          <p:cNvSpPr>
            <a:spLocks noGrp="1"/>
          </p:cNvSpPr>
          <p:nvPr>
            <p:ph type="subTitle" idx="1"/>
          </p:nvPr>
        </p:nvSpPr>
        <p:spPr>
          <a:xfrm>
            <a:off x="1524000" y="4132761"/>
            <a:ext cx="9144000" cy="943222"/>
          </a:xfrm>
        </p:spPr>
        <p:txBody>
          <a:bodyPr>
            <a:normAutofit/>
          </a:bodyPr>
          <a:lstStyle/>
          <a:p>
            <a:endParaRPr lang="en-GB"/>
          </a:p>
        </p:txBody>
      </p:sp>
    </p:spTree>
    <p:extLst>
      <p:ext uri="{BB962C8B-B14F-4D97-AF65-F5344CB8AC3E}">
        <p14:creationId xmlns:p14="http://schemas.microsoft.com/office/powerpoint/2010/main" val="101037055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029D0-DB1E-9543-9D36-6539F6231975}"/>
              </a:ext>
            </a:extLst>
          </p:cNvPr>
          <p:cNvSpPr>
            <a:spLocks noGrp="1"/>
          </p:cNvSpPr>
          <p:nvPr>
            <p:ph type="title"/>
          </p:nvPr>
        </p:nvSpPr>
        <p:spPr/>
        <p:txBody>
          <a:bodyPr/>
          <a:lstStyle/>
          <a:p>
            <a:r>
              <a:rPr lang="en-GB" dirty="0"/>
              <a:t>Introduction </a:t>
            </a:r>
          </a:p>
        </p:txBody>
      </p:sp>
      <p:sp>
        <p:nvSpPr>
          <p:cNvPr id="3" name="Content Placeholder 2">
            <a:extLst>
              <a:ext uri="{FF2B5EF4-FFF2-40B4-BE49-F238E27FC236}">
                <a16:creationId xmlns:a16="http://schemas.microsoft.com/office/drawing/2014/main" id="{895D4EDE-6F72-3148-BC20-A5F7C516B738}"/>
              </a:ext>
            </a:extLst>
          </p:cNvPr>
          <p:cNvSpPr>
            <a:spLocks noGrp="1"/>
          </p:cNvSpPr>
          <p:nvPr>
            <p:ph idx="1"/>
          </p:nvPr>
        </p:nvSpPr>
        <p:spPr/>
        <p:txBody>
          <a:bodyPr/>
          <a:lstStyle/>
          <a:p>
            <a:r>
              <a:rPr lang="en-GB" dirty="0"/>
              <a:t>I will be looking to open a pub in the City of Bath (UK). I appreciate that there is already numerous pubs in this city however I will be looking to open a pub in an area of the city where there is sufficient foot traffic from pedestrians as well as other popular venues that will maximise the number of people who will be in the vicinity of the bar.</a:t>
            </a:r>
          </a:p>
          <a:p>
            <a:r>
              <a:rPr lang="en-GB" dirty="0"/>
              <a:t> </a:t>
            </a:r>
          </a:p>
          <a:p>
            <a:r>
              <a:rPr lang="en-GB" dirty="0"/>
              <a:t>Further to that, choosing a location that is close to parking and in close proximity to public transport is key so that both local people and customers from the outside area are able to reach it. Finally, I will consider how much competition there is in the location.</a:t>
            </a:r>
          </a:p>
          <a:p>
            <a:endParaRPr lang="en-GB" dirty="0"/>
          </a:p>
        </p:txBody>
      </p:sp>
    </p:spTree>
    <p:extLst>
      <p:ext uri="{BB962C8B-B14F-4D97-AF65-F5344CB8AC3E}">
        <p14:creationId xmlns:p14="http://schemas.microsoft.com/office/powerpoint/2010/main" val="41541975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94BEE-5E04-6041-8AEB-42DC3633E569}"/>
              </a:ext>
            </a:extLst>
          </p:cNvPr>
          <p:cNvSpPr>
            <a:spLocks noGrp="1"/>
          </p:cNvSpPr>
          <p:nvPr>
            <p:ph type="title"/>
          </p:nvPr>
        </p:nvSpPr>
        <p:spPr/>
        <p:txBody>
          <a:bodyPr/>
          <a:lstStyle/>
          <a:p>
            <a:r>
              <a:rPr lang="en-GB" dirty="0"/>
              <a:t>Data </a:t>
            </a:r>
          </a:p>
        </p:txBody>
      </p:sp>
      <p:sp>
        <p:nvSpPr>
          <p:cNvPr id="3" name="Content Placeholder 2">
            <a:extLst>
              <a:ext uri="{FF2B5EF4-FFF2-40B4-BE49-F238E27FC236}">
                <a16:creationId xmlns:a16="http://schemas.microsoft.com/office/drawing/2014/main" id="{6BE857B6-A4BF-664A-8450-4047971B29D2}"/>
              </a:ext>
            </a:extLst>
          </p:cNvPr>
          <p:cNvSpPr>
            <a:spLocks noGrp="1"/>
          </p:cNvSpPr>
          <p:nvPr>
            <p:ph idx="1"/>
          </p:nvPr>
        </p:nvSpPr>
        <p:spPr/>
        <p:txBody>
          <a:bodyPr>
            <a:normAutofit fontScale="92500" lnSpcReduction="10000"/>
          </a:bodyPr>
          <a:lstStyle/>
          <a:p>
            <a:r>
              <a:rPr lang="en-GB" dirty="0" err="1"/>
              <a:t>FourSquare</a:t>
            </a:r>
            <a:r>
              <a:rPr lang="en-GB" dirty="0"/>
              <a:t> data on Bath to find bars, restaurants and other venues to see where the competition is location:</a:t>
            </a:r>
          </a:p>
          <a:p>
            <a:pPr lvl="0"/>
            <a:r>
              <a:rPr lang="en-GB" dirty="0"/>
              <a:t>Restaurants</a:t>
            </a:r>
          </a:p>
          <a:p>
            <a:pPr lvl="0"/>
            <a:r>
              <a:rPr lang="en-GB" dirty="0"/>
              <a:t>Pubs / bars</a:t>
            </a:r>
          </a:p>
          <a:p>
            <a:pPr lvl="0"/>
            <a:r>
              <a:rPr lang="en-GB" dirty="0"/>
              <a:t>Coffee / cafe's shops</a:t>
            </a:r>
          </a:p>
          <a:p>
            <a:pPr lvl="0"/>
            <a:r>
              <a:rPr lang="en-GB" dirty="0"/>
              <a:t>Shops</a:t>
            </a:r>
          </a:p>
          <a:p>
            <a:pPr lvl="0"/>
            <a:r>
              <a:rPr lang="en-GB" dirty="0"/>
              <a:t>Arts</a:t>
            </a:r>
          </a:p>
          <a:p>
            <a:pPr lvl="0"/>
            <a:r>
              <a:rPr lang="en-GB" dirty="0"/>
              <a:t>Recreation</a:t>
            </a:r>
          </a:p>
          <a:p>
            <a:pPr lvl="0"/>
            <a:r>
              <a:rPr lang="en-GB" dirty="0"/>
              <a:t>Other</a:t>
            </a:r>
          </a:p>
          <a:p>
            <a:pPr marL="0" indent="0">
              <a:buNone/>
            </a:pPr>
            <a:r>
              <a:rPr lang="en-GB" dirty="0"/>
              <a:t> </a:t>
            </a:r>
          </a:p>
          <a:p>
            <a:r>
              <a:rPr lang="en-GB" dirty="0"/>
              <a:t>Postcode data from an excel spreadsheet found from </a:t>
            </a:r>
            <a:r>
              <a:rPr lang="en-GB" u="sng" dirty="0">
                <a:hlinkClick r:id="rId2"/>
              </a:rPr>
              <a:t>https://data.bathhacked.org/datasets/bath-north-east-somerset-postcodes</a:t>
            </a:r>
            <a:r>
              <a:rPr lang="en-GB" dirty="0"/>
              <a:t> </a:t>
            </a:r>
          </a:p>
        </p:txBody>
      </p:sp>
    </p:spTree>
    <p:extLst>
      <p:ext uri="{BB962C8B-B14F-4D97-AF65-F5344CB8AC3E}">
        <p14:creationId xmlns:p14="http://schemas.microsoft.com/office/powerpoint/2010/main" val="825021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3B6EA-20FD-5E42-A6C3-95101B3F534E}"/>
              </a:ext>
            </a:extLst>
          </p:cNvPr>
          <p:cNvSpPr>
            <a:spLocks noGrp="1"/>
          </p:cNvSpPr>
          <p:nvPr>
            <p:ph type="title"/>
          </p:nvPr>
        </p:nvSpPr>
        <p:spPr/>
        <p:txBody>
          <a:bodyPr/>
          <a:lstStyle/>
          <a:p>
            <a:r>
              <a:rPr lang="en-GB" dirty="0"/>
              <a:t>Results – Popular venues in Bath </a:t>
            </a:r>
          </a:p>
        </p:txBody>
      </p:sp>
      <p:pic>
        <p:nvPicPr>
          <p:cNvPr id="4" name="Picture 3" descr="A picture containing text, map&#10;&#10;Description automatically generated">
            <a:extLst>
              <a:ext uri="{FF2B5EF4-FFF2-40B4-BE49-F238E27FC236}">
                <a16:creationId xmlns:a16="http://schemas.microsoft.com/office/drawing/2014/main" id="{6E8B7D50-7EA4-6843-973D-DCA70228579A}"/>
              </a:ext>
            </a:extLst>
          </p:cNvPr>
          <p:cNvPicPr/>
          <p:nvPr/>
        </p:nvPicPr>
        <p:blipFill>
          <a:blip r:embed="rId2">
            <a:extLst>
              <a:ext uri="{28A0092B-C50C-407E-A947-70E740481C1C}">
                <a14:useLocalDpi xmlns:a14="http://schemas.microsoft.com/office/drawing/2010/main" val="0"/>
              </a:ext>
            </a:extLst>
          </a:blip>
          <a:stretch>
            <a:fillRect/>
          </a:stretch>
        </p:blipFill>
        <p:spPr>
          <a:xfrm>
            <a:off x="2884329" y="2014194"/>
            <a:ext cx="6423341" cy="3858896"/>
          </a:xfrm>
          <a:prstGeom prst="rect">
            <a:avLst/>
          </a:prstGeom>
        </p:spPr>
      </p:pic>
    </p:spTree>
    <p:extLst>
      <p:ext uri="{BB962C8B-B14F-4D97-AF65-F5344CB8AC3E}">
        <p14:creationId xmlns:p14="http://schemas.microsoft.com/office/powerpoint/2010/main" val="2499118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EB6F3-2243-A24C-9893-54411022884B}"/>
              </a:ext>
            </a:extLst>
          </p:cNvPr>
          <p:cNvSpPr>
            <a:spLocks noGrp="1"/>
          </p:cNvSpPr>
          <p:nvPr>
            <p:ph type="title"/>
          </p:nvPr>
        </p:nvSpPr>
        <p:spPr/>
        <p:txBody>
          <a:bodyPr/>
          <a:lstStyle/>
          <a:p>
            <a:r>
              <a:rPr lang="en-GB" dirty="0"/>
              <a:t>Neighbourhood Clusters</a:t>
            </a:r>
          </a:p>
        </p:txBody>
      </p:sp>
      <p:pic>
        <p:nvPicPr>
          <p:cNvPr id="4" name="Picture 3" descr="A picture containing text, map&#10;&#10;Description automatically generated">
            <a:extLst>
              <a:ext uri="{FF2B5EF4-FFF2-40B4-BE49-F238E27FC236}">
                <a16:creationId xmlns:a16="http://schemas.microsoft.com/office/drawing/2014/main" id="{F2B5708A-69ED-A044-9798-64C1D1E3945E}"/>
              </a:ext>
            </a:extLst>
          </p:cNvPr>
          <p:cNvPicPr/>
          <p:nvPr/>
        </p:nvPicPr>
        <p:blipFill>
          <a:blip r:embed="rId2">
            <a:extLst>
              <a:ext uri="{28A0092B-C50C-407E-A947-70E740481C1C}">
                <a14:useLocalDpi xmlns:a14="http://schemas.microsoft.com/office/drawing/2010/main" val="0"/>
              </a:ext>
            </a:extLst>
          </a:blip>
          <a:stretch>
            <a:fillRect/>
          </a:stretch>
        </p:blipFill>
        <p:spPr>
          <a:xfrm>
            <a:off x="3024029" y="2014194"/>
            <a:ext cx="6143942" cy="4046537"/>
          </a:xfrm>
          <a:prstGeom prst="rect">
            <a:avLst/>
          </a:prstGeom>
        </p:spPr>
      </p:pic>
    </p:spTree>
    <p:extLst>
      <p:ext uri="{BB962C8B-B14F-4D97-AF65-F5344CB8AC3E}">
        <p14:creationId xmlns:p14="http://schemas.microsoft.com/office/powerpoint/2010/main" val="32945218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5554CC5A-EA03-E04B-BD90-1543938E1276}"/>
              </a:ext>
            </a:extLst>
          </p:cNvPr>
          <p:cNvPicPr/>
          <p:nvPr/>
        </p:nvPicPr>
        <p:blipFill>
          <a:blip r:embed="rId2"/>
          <a:stretch>
            <a:fillRect/>
          </a:stretch>
        </p:blipFill>
        <p:spPr>
          <a:xfrm>
            <a:off x="3232150" y="553529"/>
            <a:ext cx="5727700" cy="1148080"/>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2DBBE677-5925-BE4C-8704-FA9FD09AB7F5}"/>
              </a:ext>
            </a:extLst>
          </p:cNvPr>
          <p:cNvPicPr/>
          <p:nvPr/>
        </p:nvPicPr>
        <p:blipFill>
          <a:blip r:embed="rId3"/>
          <a:stretch>
            <a:fillRect/>
          </a:stretch>
        </p:blipFill>
        <p:spPr>
          <a:xfrm>
            <a:off x="3232150" y="1701609"/>
            <a:ext cx="5727700" cy="1168400"/>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4B9A4B0A-D320-0E45-BC63-753064BAF1C9}"/>
              </a:ext>
            </a:extLst>
          </p:cNvPr>
          <p:cNvPicPr/>
          <p:nvPr/>
        </p:nvPicPr>
        <p:blipFill>
          <a:blip r:embed="rId4"/>
          <a:stretch>
            <a:fillRect/>
          </a:stretch>
        </p:blipFill>
        <p:spPr>
          <a:xfrm>
            <a:off x="3232150" y="2839529"/>
            <a:ext cx="5727700" cy="117856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67DBC4E9-132B-B144-9AAB-72837DD7F909}"/>
              </a:ext>
            </a:extLst>
          </p:cNvPr>
          <p:cNvPicPr/>
          <p:nvPr/>
        </p:nvPicPr>
        <p:blipFill>
          <a:blip r:embed="rId5"/>
          <a:stretch>
            <a:fillRect/>
          </a:stretch>
        </p:blipFill>
        <p:spPr>
          <a:xfrm>
            <a:off x="3232150" y="4046101"/>
            <a:ext cx="5727700" cy="1136650"/>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0290C89B-8264-FA47-88FA-C68C91254CD8}"/>
              </a:ext>
            </a:extLst>
          </p:cNvPr>
          <p:cNvPicPr/>
          <p:nvPr/>
        </p:nvPicPr>
        <p:blipFill>
          <a:blip r:embed="rId6"/>
          <a:stretch>
            <a:fillRect/>
          </a:stretch>
        </p:blipFill>
        <p:spPr>
          <a:xfrm>
            <a:off x="3232150" y="5156391"/>
            <a:ext cx="5727700" cy="1057275"/>
          </a:xfrm>
          <a:prstGeom prst="rect">
            <a:avLst/>
          </a:prstGeom>
        </p:spPr>
      </p:pic>
      <p:sp>
        <p:nvSpPr>
          <p:cNvPr id="9" name="Title 1">
            <a:extLst>
              <a:ext uri="{FF2B5EF4-FFF2-40B4-BE49-F238E27FC236}">
                <a16:creationId xmlns:a16="http://schemas.microsoft.com/office/drawing/2014/main" id="{D065437F-05AB-6D4B-9C6D-50DC1DA4FDC5}"/>
              </a:ext>
            </a:extLst>
          </p:cNvPr>
          <p:cNvSpPr txBox="1">
            <a:spLocks/>
          </p:cNvSpPr>
          <p:nvPr/>
        </p:nvSpPr>
        <p:spPr>
          <a:xfrm>
            <a:off x="1404939" y="490726"/>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i="1" kern="1200" cap="none" spc="-70" baseline="0" dirty="0">
                <a:solidFill>
                  <a:schemeClr val="tx1">
                    <a:lumMod val="85000"/>
                    <a:lumOff val="15000"/>
                  </a:schemeClr>
                </a:solidFill>
                <a:effectLst/>
                <a:latin typeface="+mj-lt"/>
                <a:ea typeface="+mn-ea"/>
                <a:cs typeface="+mn-cs"/>
              </a:defRPr>
            </a:lvl1pPr>
          </a:lstStyle>
          <a:p>
            <a:r>
              <a:rPr lang="en-GB" dirty="0"/>
              <a:t>Red:</a:t>
            </a:r>
          </a:p>
        </p:txBody>
      </p:sp>
      <p:sp>
        <p:nvSpPr>
          <p:cNvPr id="11" name="Title 1">
            <a:extLst>
              <a:ext uri="{FF2B5EF4-FFF2-40B4-BE49-F238E27FC236}">
                <a16:creationId xmlns:a16="http://schemas.microsoft.com/office/drawing/2014/main" id="{6CEA0F2F-1985-4A4A-850C-8CE6E741B1C5}"/>
              </a:ext>
            </a:extLst>
          </p:cNvPr>
          <p:cNvSpPr txBox="1">
            <a:spLocks/>
          </p:cNvSpPr>
          <p:nvPr/>
        </p:nvSpPr>
        <p:spPr>
          <a:xfrm>
            <a:off x="1404939" y="1603695"/>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i="1" kern="1200" cap="none" spc="-70" baseline="0" dirty="0">
                <a:solidFill>
                  <a:schemeClr val="tx1">
                    <a:lumMod val="85000"/>
                    <a:lumOff val="15000"/>
                  </a:schemeClr>
                </a:solidFill>
                <a:effectLst/>
                <a:latin typeface="+mj-lt"/>
                <a:ea typeface="+mn-ea"/>
                <a:cs typeface="+mn-cs"/>
              </a:defRPr>
            </a:lvl1pPr>
          </a:lstStyle>
          <a:p>
            <a:r>
              <a:rPr lang="en-GB" dirty="0"/>
              <a:t>Purple:</a:t>
            </a:r>
          </a:p>
        </p:txBody>
      </p:sp>
      <p:sp>
        <p:nvSpPr>
          <p:cNvPr id="12" name="Title 1">
            <a:extLst>
              <a:ext uri="{FF2B5EF4-FFF2-40B4-BE49-F238E27FC236}">
                <a16:creationId xmlns:a16="http://schemas.microsoft.com/office/drawing/2014/main" id="{BE19A27B-EE3D-EC45-AA87-DB154C66C1FC}"/>
              </a:ext>
            </a:extLst>
          </p:cNvPr>
          <p:cNvSpPr txBox="1">
            <a:spLocks/>
          </p:cNvSpPr>
          <p:nvPr/>
        </p:nvSpPr>
        <p:spPr>
          <a:xfrm>
            <a:off x="1395415" y="2870009"/>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i="1" kern="1200" cap="none" spc="-70" baseline="0" dirty="0">
                <a:solidFill>
                  <a:schemeClr val="tx1">
                    <a:lumMod val="85000"/>
                    <a:lumOff val="15000"/>
                  </a:schemeClr>
                </a:solidFill>
                <a:effectLst/>
                <a:latin typeface="+mj-lt"/>
                <a:ea typeface="+mn-ea"/>
                <a:cs typeface="+mn-cs"/>
              </a:defRPr>
            </a:lvl1pPr>
          </a:lstStyle>
          <a:p>
            <a:r>
              <a:rPr lang="en-GB" dirty="0"/>
              <a:t>Blue:</a:t>
            </a:r>
          </a:p>
        </p:txBody>
      </p:sp>
      <p:sp>
        <p:nvSpPr>
          <p:cNvPr id="13" name="Title 1">
            <a:extLst>
              <a:ext uri="{FF2B5EF4-FFF2-40B4-BE49-F238E27FC236}">
                <a16:creationId xmlns:a16="http://schemas.microsoft.com/office/drawing/2014/main" id="{294FD0EC-A838-6F46-976F-37FA07FB0824}"/>
              </a:ext>
            </a:extLst>
          </p:cNvPr>
          <p:cNvSpPr txBox="1">
            <a:spLocks/>
          </p:cNvSpPr>
          <p:nvPr/>
        </p:nvSpPr>
        <p:spPr>
          <a:xfrm>
            <a:off x="1385891" y="3902390"/>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i="1" kern="1200" cap="none" spc="-70" baseline="0" dirty="0">
                <a:solidFill>
                  <a:schemeClr val="tx1">
                    <a:lumMod val="85000"/>
                    <a:lumOff val="15000"/>
                  </a:schemeClr>
                </a:solidFill>
                <a:effectLst/>
                <a:latin typeface="+mj-lt"/>
                <a:ea typeface="+mn-ea"/>
                <a:cs typeface="+mn-cs"/>
              </a:defRPr>
            </a:lvl1pPr>
          </a:lstStyle>
          <a:p>
            <a:r>
              <a:rPr lang="en-GB" dirty="0"/>
              <a:t>Green:</a:t>
            </a:r>
          </a:p>
        </p:txBody>
      </p:sp>
      <p:sp>
        <p:nvSpPr>
          <p:cNvPr id="14" name="Title 1">
            <a:extLst>
              <a:ext uri="{FF2B5EF4-FFF2-40B4-BE49-F238E27FC236}">
                <a16:creationId xmlns:a16="http://schemas.microsoft.com/office/drawing/2014/main" id="{09845EDE-69C5-9442-B5D3-E7338C41A97C}"/>
              </a:ext>
            </a:extLst>
          </p:cNvPr>
          <p:cNvSpPr txBox="1">
            <a:spLocks/>
          </p:cNvSpPr>
          <p:nvPr/>
        </p:nvSpPr>
        <p:spPr>
          <a:xfrm>
            <a:off x="1262064" y="4815341"/>
            <a:ext cx="10058400" cy="1371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i="1" kern="1200" cap="none" spc="-70" baseline="0" dirty="0">
                <a:solidFill>
                  <a:schemeClr val="tx1">
                    <a:lumMod val="85000"/>
                    <a:lumOff val="15000"/>
                  </a:schemeClr>
                </a:solidFill>
                <a:effectLst/>
                <a:latin typeface="+mj-lt"/>
                <a:ea typeface="+mn-ea"/>
                <a:cs typeface="+mn-cs"/>
              </a:defRPr>
            </a:lvl1pPr>
          </a:lstStyle>
          <a:p>
            <a:r>
              <a:rPr lang="en-GB" dirty="0"/>
              <a:t>Orange:</a:t>
            </a:r>
          </a:p>
        </p:txBody>
      </p:sp>
    </p:spTree>
    <p:extLst>
      <p:ext uri="{BB962C8B-B14F-4D97-AF65-F5344CB8AC3E}">
        <p14:creationId xmlns:p14="http://schemas.microsoft.com/office/powerpoint/2010/main" val="2316039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2E4332-2AF4-9F4A-A8FA-7F11EAF87AEA}"/>
              </a:ext>
            </a:extLst>
          </p:cNvPr>
          <p:cNvSpPr>
            <a:spLocks noGrp="1"/>
          </p:cNvSpPr>
          <p:nvPr>
            <p:ph type="title"/>
          </p:nvPr>
        </p:nvSpPr>
        <p:spPr/>
        <p:txBody>
          <a:bodyPr/>
          <a:lstStyle/>
          <a:p>
            <a:r>
              <a:rPr lang="en-GB" b="1" dirty="0"/>
              <a:t>Conclusions</a:t>
            </a:r>
            <a:endParaRPr lang="en-GB" dirty="0"/>
          </a:p>
        </p:txBody>
      </p:sp>
      <p:sp>
        <p:nvSpPr>
          <p:cNvPr id="3" name="Content Placeholder 2">
            <a:extLst>
              <a:ext uri="{FF2B5EF4-FFF2-40B4-BE49-F238E27FC236}">
                <a16:creationId xmlns:a16="http://schemas.microsoft.com/office/drawing/2014/main" id="{1E89F0AC-C30F-0D47-A966-44CE9A129DA3}"/>
              </a:ext>
            </a:extLst>
          </p:cNvPr>
          <p:cNvSpPr>
            <a:spLocks noGrp="1"/>
          </p:cNvSpPr>
          <p:nvPr>
            <p:ph idx="1"/>
          </p:nvPr>
        </p:nvSpPr>
        <p:spPr/>
        <p:txBody>
          <a:bodyPr/>
          <a:lstStyle/>
          <a:p>
            <a:r>
              <a:rPr lang="en-GB" dirty="0"/>
              <a:t>This gives the indication that cluster four will be the best area for our pub as it will have the least competition and thus there may be the most need for such an establishment. </a:t>
            </a:r>
          </a:p>
        </p:txBody>
      </p:sp>
    </p:spTree>
    <p:extLst>
      <p:ext uri="{BB962C8B-B14F-4D97-AF65-F5344CB8AC3E}">
        <p14:creationId xmlns:p14="http://schemas.microsoft.com/office/powerpoint/2010/main" val="155819854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AnalogousFromDarkSeedLeftStep">
      <a:dk1>
        <a:srgbClr val="000000"/>
      </a:dk1>
      <a:lt1>
        <a:srgbClr val="FFFFFF"/>
      </a:lt1>
      <a:dk2>
        <a:srgbClr val="412425"/>
      </a:dk2>
      <a:lt2>
        <a:srgbClr val="E2E3E8"/>
      </a:lt2>
      <a:accent1>
        <a:srgbClr val="BB9E21"/>
      </a:accent1>
      <a:accent2>
        <a:srgbClr val="D56117"/>
      </a:accent2>
      <a:accent3>
        <a:srgbClr val="E7292E"/>
      </a:accent3>
      <a:accent4>
        <a:srgbClr val="D5176B"/>
      </a:accent4>
      <a:accent5>
        <a:srgbClr val="E729CC"/>
      </a:accent5>
      <a:accent6>
        <a:srgbClr val="A117D5"/>
      </a:accent6>
      <a:hlink>
        <a:srgbClr val="C1459B"/>
      </a:hlink>
      <a:folHlink>
        <a:srgbClr val="7F7F7F"/>
      </a:folHlink>
    </a:clrScheme>
    <a:fontScheme name="Savon">
      <a:majorFont>
        <a:latin typeface="Goudy Old Style"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oudy Old Style"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docProps/app.xml><?xml version="1.0" encoding="utf-8"?>
<Properties xmlns="http://schemas.openxmlformats.org/officeDocument/2006/extended-properties" xmlns:vt="http://schemas.openxmlformats.org/officeDocument/2006/docPropsVTypes">
  <TotalTime>6</TotalTime>
  <Words>239</Words>
  <Application>Microsoft Macintosh PowerPoint</Application>
  <PresentationFormat>Widescreen</PresentationFormat>
  <Paragraphs>25</Paragraphs>
  <Slides>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Garamond</vt:lpstr>
      <vt:lpstr>Goudy Old Style</vt:lpstr>
      <vt:lpstr>SavonVTI</vt:lpstr>
      <vt:lpstr>Opening a Pub in Bath </vt:lpstr>
      <vt:lpstr>Introduction </vt:lpstr>
      <vt:lpstr>Data </vt:lpstr>
      <vt:lpstr>Results – Popular venues in Bath </vt:lpstr>
      <vt:lpstr>Neighbourhood Clusters</vt:lpstr>
      <vt:lpstr>PowerPoint Presentation</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Opening a Pub in Bath </dc:title>
  <dc:creator>Oliver Kesner</dc:creator>
  <cp:lastModifiedBy>Oliver Kesner</cp:lastModifiedBy>
  <cp:revision>3</cp:revision>
  <dcterms:created xsi:type="dcterms:W3CDTF">2020-05-06T09:55:05Z</dcterms:created>
  <dcterms:modified xsi:type="dcterms:W3CDTF">2020-05-06T10:01:51Z</dcterms:modified>
</cp:coreProperties>
</file>